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600abb02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600abb02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600abb025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600abb02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600abb025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600abb02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600abb02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600abb02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600abb025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600abb02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600abb025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600abb025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600abb025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600abb025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600abb025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600abb025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600abb025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600abb02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600abb025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600abb025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9707e65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9707e65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600abb025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600abb02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600abb025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600abb025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600abb02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600abb02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600abb025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600abb025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62d3aa4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62d3aa4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62d3aa4a2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62d3aa4a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62d3aa4a2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62d3aa4a2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62d3aa4a2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62d3aa4a2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62d3aa4a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62d3aa4a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62d3aa4a2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62d3aa4a2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600abb02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600abb02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62d3aa4a2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62d3aa4a2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62d3aa4a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62d3aa4a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62d3aa4a2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62d3aa4a2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62d3aa4a2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62d3aa4a2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62d3aa4a2_1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62d3aa4a2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62d3aa4a2_1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62d3aa4a2_1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62d3aa4a2_1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62d3aa4a2_1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62d3aa4a2_1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62d3aa4a2_1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62d3aa4a2_1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62d3aa4a2_1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62d3aa4a2_1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62d3aa4a2_1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600abb0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600abb0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62d3aa4a2_1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62d3aa4a2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62d3aa4a2_1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62d3aa4a2_1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62d3aa4a2_1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62d3aa4a2_1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62d3aa4a2_1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62d3aa4a2_1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62d3aa4a2_1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62d3aa4a2_1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62d3aa4a2_1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62d3aa4a2_1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62d3aa4a2_1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62d3aa4a2_1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62d3aa4a2_1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62d3aa4a2_1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62d3aa4a2_1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62d3aa4a2_1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62d3aa4a2_1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62d3aa4a2_1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600abb02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600abb02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62d3aa4a2_1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62d3aa4a2_1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62d3aa4a2_1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62d3aa4a2_1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62d3aa4a2_1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462d3aa4a2_1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62d3aa4a2_1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62d3aa4a2_1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62d3aa4a2_1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62d3aa4a2_1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62d3aa4a2_1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462d3aa4a2_1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62d3aa4a2_1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62d3aa4a2_1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62d3aa4a2_1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462d3aa4a2_1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62d3aa4a2_1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462d3aa4a2_1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62d3aa4a2_1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62d3aa4a2_1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600abb02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600abb02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62d3aa4a2_1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62d3aa4a2_1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62d3aa4a2_1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62d3aa4a2_1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62d3aa4a2_1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462d3aa4a2_1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62d3aa4a2_1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62d3aa4a2_1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62d3aa4a2_1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462d3aa4a2_1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62d3aa4a2_1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62d3aa4a2_1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62d3aa4a2_1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462d3aa4a2_1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62d3aa4a2_1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62d3aa4a2_1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62d3aa4a2_1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62d3aa4a2_1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62d3aa4a2_1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62d3aa4a2_1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600abb02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600abb02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62d3aa4a2_1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62d3aa4a2_1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62d3aa4a2_12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462d3aa4a2_1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462d3aa4a2_1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462d3aa4a2_1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62d3aa4a2_1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62d3aa4a2_1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62d3aa4a2_12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462d3aa4a2_1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600abb02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600abb02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600abb025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600abb025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00" y="194825"/>
            <a:ext cx="86142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00" y="843375"/>
            <a:ext cx="8614200" cy="4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88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Roboto"/>
                <a:ea typeface="Roboto"/>
                <a:cs typeface="Roboto"/>
                <a:sym typeface="Roboto"/>
              </a:rPr>
              <a:t>Конкурентное выполнение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Roboto"/>
                <a:ea typeface="Roboto"/>
                <a:cs typeface="Roboto"/>
                <a:sym typeface="Roboto"/>
              </a:rPr>
              <a:t>кода в Python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33050" y="4267800"/>
            <a:ext cx="2389200" cy="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Денис </a:t>
            </a:r>
            <a:r>
              <a:rPr lang="ru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Воронкин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 title="Cropped pho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08375"/>
            <a:ext cx="1235126" cy="12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Дочерние процессы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создании дочерних процессов участвуют два системных вызова: </a:t>
            </a:r>
            <a:r>
              <a:rPr b="1" lang="ru"/>
              <a:t>exec</a:t>
            </a:r>
            <a:r>
              <a:rPr lang="ru"/>
              <a:t> и </a:t>
            </a:r>
            <a:r>
              <a:rPr b="1" lang="ru"/>
              <a:t>fork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Fork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Создает точную копию родительского процесса с новым PID, копируя код, память*, файловые дескрипторы и другие ресурсы.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Exec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</a:t>
            </a:r>
            <a:r>
              <a:rPr lang="ru">
                <a:solidFill>
                  <a:schemeClr val="dk1"/>
                </a:solidFill>
              </a:rPr>
              <a:t>создает новый процесс, а заменяет текущее содержимое процесса новой программой, загружая ее из исполняемого файла. PID остается прежним.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* обычно память копируется не сразу благодаря Copy-on-Write, но в Python с этим есть сложности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</a:rPr>
              <a:t>https://instagram-engineering.com/copy-on-write-friendly-python-garbage-collection-ad6ed5233ddf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 в Python?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Python существует три способа создания дочерних процессов: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fork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spawn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forkserver</a:t>
            </a:r>
            <a:endParaRPr/>
          </a:p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Fork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Создает дочерний процесс идентичный родительскому (все ресурсы копируются). Используется по умолчанию при запуске приложения на linux.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4" name="Google Shape;134;p24" title="Pasted image 202502201736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750" y="1643225"/>
            <a:ext cx="2764251" cy="36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Fork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Считается небезопасным, т.к.</a:t>
            </a:r>
            <a:r>
              <a:rPr lang="ru"/>
              <a:t> может приводить к сбоям дочерних процессов. Из-за этого как минимум на mac os по умолчанию используется spawn.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Source:</a:t>
            </a:r>
            <a:r>
              <a:rPr lang="ru" sz="1000">
                <a:solidFill>
                  <a:schemeClr val="accent1"/>
                </a:solidFill>
              </a:rPr>
              <a:t> https://docs.python.org/3/library/multiprocessing.html#contexts-and-start-methods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2" name="Google Shape;142;p25" title="Pasted image 202502201732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00" y="2150049"/>
            <a:ext cx="7875602" cy="8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Spawn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Создает чистый процесс. Копируются только те данные, которые необходимы для его запуска (сериализуя их с помощью pickle).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0" name="Google Shape;150;p26" title="Pasted image 202502201736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525" y="1520600"/>
            <a:ext cx="2737300" cy="359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Forkserver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</a:t>
            </a:r>
            <a:r>
              <a:rPr lang="ru"/>
              <a:t>одходит для случаев, если у родительского процесса довольно сложное состояние, но при этом хочется оптимизировать скорость создания дочернего процесса. </a:t>
            </a:r>
            <a:endParaRPr/>
          </a:p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8" name="Google Shape;158;p27" title="Pasted image 202502201736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675" y="1605450"/>
            <a:ext cx="2694725" cy="35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Sources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Блог, из которого я позаимствовал схемы: </a:t>
            </a:r>
            <a:r>
              <a:rPr lang="ru">
                <a:solidFill>
                  <a:schemeClr val="accent1"/>
                </a:solidFill>
              </a:rPr>
              <a:t>https://bnikolic.co.uk/blog/python/parallelism/2019/11/13/python-forkserver-preload.html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Тред, в котором неплохо объясняется принцип работы forkserver: </a:t>
            </a:r>
            <a:r>
              <a:rPr lang="ru">
                <a:solidFill>
                  <a:schemeClr val="accent1"/>
                </a:solidFill>
              </a:rPr>
              <a:t>https://stackoverflow.com/questions/63424251/multiprocessing-in-python-what-gets-inherited-by-forkserver-process-from-paren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дочернего процесса в Python</a:t>
            </a:r>
            <a:endParaRPr/>
          </a:p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2" name="Google Shape;172;p29" title="carb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25" y="863400"/>
            <a:ext cx="7869830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</a:t>
            </a:r>
            <a:endParaRPr/>
          </a:p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9" name="Google Shape;179;p30" title="carbon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552575"/>
            <a:ext cx="76581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Выполнение расчетов в дочернем процессе</a:t>
            </a:r>
            <a:endParaRPr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6" name="Google Shape;186;p31" title="carbon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99" y="909575"/>
            <a:ext cx="3605802" cy="414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чем будет доклад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Терминология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Multiprocessing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Multithreading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Async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</a:t>
            </a:r>
            <a:endParaRPr/>
          </a:p>
        </p:txBody>
      </p:sp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3" name="Google Shape;193;p32" title="carbon 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781175"/>
            <a:ext cx="44577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ProcessPoolExecutor</a:t>
            </a:r>
            <a:endParaRPr/>
          </a:p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0" name="Google Shape;200;p33" title="carbon (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600" y="893150"/>
            <a:ext cx="4966899" cy="416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</a:t>
            </a:r>
            <a:endParaRPr/>
          </a:p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7" name="Google Shape;207;p34" title="carbon 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781175"/>
            <a:ext cx="44577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ProcessPoolExecutor.map()</a:t>
            </a:r>
            <a:endParaRPr/>
          </a:p>
        </p:txBody>
      </p:sp>
      <p:sp>
        <p:nvSpPr>
          <p:cNvPr id="213" name="Google Shape;213;p3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4" name="Google Shape;214;p35" title="carbon (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63" y="910625"/>
            <a:ext cx="4364283" cy="394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Timeit output</a:t>
            </a:r>
            <a:endParaRPr/>
          </a:p>
        </p:txBody>
      </p:sp>
      <p:sp>
        <p:nvSpPr>
          <p:cNvPr id="220" name="Google Shape;220;p3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1" name="Google Shape;221;p36" title="carbon (2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450" y="1833563"/>
            <a:ext cx="677709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ноутбука, на котором я запускал этот код 10 ядер CPU. Насколько изменится среднее время, если увеличить количество воркеров в пулле до 10?</a:t>
            </a:r>
            <a:endParaRPr/>
          </a:p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Почти вдвое!.. Медленнее?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6" name="Google Shape;236;p38" title="carbon (2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75" y="1981550"/>
            <a:ext cx="70675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Однопоточное решение</a:t>
            </a:r>
            <a:endParaRPr/>
          </a:p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3" name="Google Shape;243;p39" title="carbon (1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38" y="893150"/>
            <a:ext cx="6095421" cy="39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Timeit output</a:t>
            </a:r>
            <a:endParaRPr/>
          </a:p>
        </p:txBody>
      </p:sp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0" name="Google Shape;250;p40" title="carbon (2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350" y="1781175"/>
            <a:ext cx="58674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процессы обходятся дорого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создании нового процесса операционная система: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создает новое виртуальное адресное пространство в оперативной памяти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копирует данные из основного процесса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добавляет новый PID в список активных процессов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этого добавление каждого нового процесса сказывается на общей производительности системы, т.к. все они конкурируют за ограниченные ресурсы CPU.</a:t>
            </a:r>
            <a:endParaRPr/>
          </a:p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Конкурентность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Roboto"/>
                <a:ea typeface="Roboto"/>
                <a:cs typeface="Roboto"/>
                <a:sym typeface="Roboto"/>
              </a:rPr>
              <a:t>Конкурентность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- это подход, при котором вычисления выполняются в пересекающиеся периоды времени, а не последовательно, когда одно завершается до того, как начнется другое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Конкурентная система</a:t>
            </a:r>
            <a:r>
              <a:rPr lang="ru"/>
              <a:t> - это система, в которой вычисления могут выполняться не дожидаясь завершения остальных.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 стоит параллелить процессами любую CPU-bound задачу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Могут быть сложности с запуском на разных ОС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Подходят, если нужно использовать все ядра процессора</a:t>
            </a:r>
            <a:endParaRPr/>
          </a:p>
        </p:txBody>
      </p:sp>
      <p:sp>
        <p:nvSpPr>
          <p:cNvPr id="264" name="Google Shape;264;p4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Mpire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Source: </a:t>
            </a:r>
            <a:r>
              <a:rPr lang="ru" sz="1000">
                <a:solidFill>
                  <a:schemeClr val="accent1"/>
                </a:solidFill>
              </a:rPr>
              <a:t>https://github.com/sybrenjansen/mpire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2" name="Google Shape;272;p43" title="Pasted image 202502181659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950" y="909575"/>
            <a:ext cx="5132100" cy="34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Multithreading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 (или легковесные процессы, LWP) - это последовательность инструкций, которая выполняется независимо, но, в отличии от процессов, делит ресурсы (память, файлы и тд) с другими потоками той же программы. </a:t>
            </a:r>
            <a:endParaRPr/>
          </a:p>
        </p:txBody>
      </p:sp>
      <p:sp>
        <p:nvSpPr>
          <p:cNvPr id="279" name="Google Shape;279;p4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Ключевые особенности</a:t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</a:t>
            </a:r>
            <a:r>
              <a:rPr lang="ru"/>
              <a:t>инукс работает с потоками очень похожим на процессы образом. Они, как и процессы: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- имеют идентификатор (Tread ID, TID)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- управляются планировщиком ОС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- могут выполняться на разных ядрах процессора (можно ограничить)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- могут находится в разных состояниях вроде: running, sleeping, waiting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ThreadPoolExecutor</a:t>
            </a:r>
            <a:endParaRPr/>
          </a:p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3" name="Google Shape;293;p46" title="carbon 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63" y="893150"/>
            <a:ext cx="4364283" cy="394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Timeit output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воркер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10 воркеров</a:t>
            </a:r>
            <a:endParaRPr/>
          </a:p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1" name="Google Shape;301;p47" title="carbon (2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626" y="1306525"/>
            <a:ext cx="5164835" cy="10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 title="carbon (26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625" y="3163800"/>
            <a:ext cx="5164826" cy="10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Profit?</a:t>
            </a:r>
            <a:endParaRPr/>
          </a:p>
        </p:txBody>
      </p:sp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Простая замена ProcessPoolExecutor на ThreadPoolExecutor дала прирост скорости в 100 раз.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Python потоки не работают параллельно при выполнении CPU-bound задач.</a:t>
            </a:r>
            <a:endParaRPr/>
          </a:p>
        </p:txBody>
      </p:sp>
      <p:sp>
        <p:nvSpPr>
          <p:cNvPr id="309" name="Google Shape;309;p4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GIL</a:t>
            </a:r>
            <a:endParaRPr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GIL (Global Interpreter Lock) - глобальная блокировка </a:t>
            </a:r>
            <a:r>
              <a:rPr lang="ru"/>
              <a:t>интерпретатора</a:t>
            </a:r>
            <a:r>
              <a:rPr lang="ru"/>
              <a:t>, которая позволяет только одному потоку выполнять байт-код и любой момент времени.</a:t>
            </a:r>
            <a:endParaRPr/>
          </a:p>
        </p:txBody>
      </p:sp>
      <p:sp>
        <p:nvSpPr>
          <p:cNvPr id="316" name="Google Shape;316;p4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183900" y="22231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GIL не помеха</a:t>
            </a:r>
            <a:endParaRPr/>
          </a:p>
        </p:txBody>
      </p:sp>
      <p:sp>
        <p:nvSpPr>
          <p:cNvPr id="322" name="Google Shape;322;p5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I/O операции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Source: </a:t>
            </a:r>
            <a:r>
              <a:rPr lang="ru" sz="1000">
                <a:solidFill>
                  <a:schemeClr val="accent1"/>
                </a:solidFill>
              </a:rPr>
              <a:t>https://github.com/Tinche/aiofiles/blob/main/src/aiofiles/base.py#L58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0" name="Google Shape;330;p51" title="carbon (1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36" y="893150"/>
            <a:ext cx="4409224" cy="35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Многозадачность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Многозадачность</a:t>
            </a:r>
            <a:r>
              <a:rPr lang="ru"/>
              <a:t> - конкурентное выполнения множества задач в течение определенного периода времени.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требует одновременного выполнения выполнения задач. Простой пример - возможность запустить несколько программ одновременно на одноядерных компьютерах.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 на С</a:t>
            </a:r>
            <a:endParaRPr/>
          </a:p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Примеры: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1"/>
                </a:solidFill>
              </a:rPr>
              <a:t>https://numpy.org/doc/stable/reference/global_state.html#number-of-threads-used-for-linear-algebra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1"/>
                </a:solidFill>
              </a:rPr>
              <a:t>https://pandas.pydata.org/docs/user_guide/enhancingperf.html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time.sleep()</a:t>
            </a:r>
            <a:endParaRPr/>
          </a:p>
        </p:txBody>
      </p:sp>
      <p:sp>
        <p:nvSpPr>
          <p:cNvPr id="343" name="Google Shape;343;p5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4" name="Google Shape;344;p53" title="carbon (1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313" y="893150"/>
            <a:ext cx="4447482" cy="39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</a:t>
            </a:r>
            <a:endParaRPr/>
          </a:p>
        </p:txBody>
      </p:sp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1" name="Google Shape;351;p54" title="carbon (1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437" y="893150"/>
            <a:ext cx="2841224" cy="39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Низкоуровневые подробности о GIL</a:t>
            </a:r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Разбор от разработчика Python Никиты Соболева: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1"/>
                </a:solidFill>
              </a:rPr>
              <a:t>https://t.me/opensource_findings/887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1"/>
                </a:solidFill>
              </a:rPr>
              <a:t>https://t.me/opensource_findings/888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точно ли без GIL никак?</a:t>
            </a:r>
            <a:endParaRPr/>
          </a:p>
        </p:txBody>
      </p:sp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Довольно давно ведется работа над двумя разными подходами: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NoGIL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/>
              <a:t>Subinterpreters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NoGIL</a:t>
            </a:r>
            <a:endParaRPr/>
          </a:p>
        </p:txBody>
      </p:sp>
      <p:sp>
        <p:nvSpPr>
          <p:cNvPr id="371" name="Google Shape;371;p5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PEP 703</a:t>
            </a:r>
            <a:r>
              <a:rPr lang="ru"/>
              <a:t> предлагает сделать </a:t>
            </a:r>
            <a:r>
              <a:rPr b="1" lang="ru"/>
              <a:t>GIL</a:t>
            </a:r>
            <a:r>
              <a:rPr lang="ru"/>
              <a:t> опциональным добавив флаг -</a:t>
            </a:r>
            <a:r>
              <a:rPr b="1" lang="ru"/>
              <a:t>-disable-gil</a:t>
            </a:r>
            <a:r>
              <a:rPr lang="ru"/>
              <a:t> для запуска программы без глобального лока.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Доступен при сборке интерпретатора из исходников.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Source: </a:t>
            </a:r>
            <a:r>
              <a:rPr lang="ru" sz="1000">
                <a:solidFill>
                  <a:schemeClr val="accent1"/>
                </a:solidFill>
              </a:rPr>
              <a:t>https://peps.python.org/pep-0703/</a:t>
            </a:r>
            <a:endParaRPr sz="1000"/>
          </a:p>
        </p:txBody>
      </p:sp>
      <p:sp>
        <p:nvSpPr>
          <p:cNvPr id="372" name="Google Shape;372;p5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Бенчмарк веб сервера на Django</a:t>
            </a:r>
            <a:endParaRPr/>
          </a:p>
        </p:txBody>
      </p:sp>
      <p:sp>
        <p:nvSpPr>
          <p:cNvPr id="378" name="Google Shape;378;p5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9" name="Google Shape;379;p58" title="Pasted image 202503182048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88" y="893150"/>
            <a:ext cx="5796618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Многопоточный бенчмарк</a:t>
            </a:r>
            <a:endParaRPr/>
          </a:p>
        </p:txBody>
      </p:sp>
      <p:sp>
        <p:nvSpPr>
          <p:cNvPr id="385" name="Google Shape;385;p5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6" name="Google Shape;386;p59" title="Pasted image 202503182052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25" y="893150"/>
            <a:ext cx="5796618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Однопоточный бенчмарк</a:t>
            </a:r>
            <a:endParaRPr/>
          </a:p>
        </p:txBody>
      </p:sp>
      <p:sp>
        <p:nvSpPr>
          <p:cNvPr id="392" name="Google Shape;392;p6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3" name="Google Shape;393;p60" title="Pasted image 202503182054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88" y="893150"/>
            <a:ext cx="5796618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Sources</a:t>
            </a:r>
            <a:endParaRPr/>
          </a:p>
        </p:txBody>
      </p:sp>
      <p:sp>
        <p:nvSpPr>
          <p:cNvPr id="399" name="Google Shape;399;p61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https://github.com/lip234/python_313_benchmark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Параллелизм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Параллелизм</a:t>
            </a:r>
            <a:r>
              <a:rPr lang="ru"/>
              <a:t> - это свойство системы, при котором несколько вычислений выполняются одновременно.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Возможен только в многоядерных системах, когда каждое вычисление выполняется на отдельном ядре процессора.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Subinterpreters</a:t>
            </a:r>
            <a:endParaRPr/>
          </a:p>
        </p:txBody>
      </p:sp>
      <p:sp>
        <p:nvSpPr>
          <p:cNvPr id="406" name="Google Shape;406;p62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</a:t>
            </a:r>
            <a:r>
              <a:rPr b="1" lang="ru"/>
              <a:t>NoGIL</a:t>
            </a:r>
            <a:r>
              <a:rPr lang="ru"/>
              <a:t> продвигает возможность отключение глобального лока, то PEP 554 и PEP 684 предлагают запускать несколько интерпретаторов в одном процессе, каждый со своим набором глобальных переменных, стеком вызовов и GIL.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Sources: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</a:rPr>
              <a:t>https://peps.python.org/pep-0554/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accent1"/>
                </a:solidFill>
              </a:rPr>
              <a:t>https://peps.python.org/pep-0684/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407" name="Google Shape;407;p6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Расчет 2000 знаков числа Пи</a:t>
            </a:r>
            <a:endParaRPr/>
          </a:p>
        </p:txBody>
      </p:sp>
      <p:sp>
        <p:nvSpPr>
          <p:cNvPr id="413" name="Google Shape;413;p6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4" name="Google Shape;414;p63" title="Pasted image 202503182127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5" y="893150"/>
            <a:ext cx="7913946" cy="3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Расчет 200 знаков числа Пи</a:t>
            </a:r>
            <a:endParaRPr/>
          </a:p>
        </p:txBody>
      </p:sp>
      <p:sp>
        <p:nvSpPr>
          <p:cNvPr id="420" name="Google Shape;420;p6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1" name="Google Shape;421;p64" title="Pasted image 202503182131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38" y="893150"/>
            <a:ext cx="7971715" cy="34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Время создания</a:t>
            </a:r>
            <a:endParaRPr/>
          </a:p>
        </p:txBody>
      </p:sp>
      <p:sp>
        <p:nvSpPr>
          <p:cNvPr id="427" name="Google Shape;427;p6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8" name="Google Shape;428;p65" title="Pasted image 202503182132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13" y="893150"/>
            <a:ext cx="7888272" cy="34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Sources</a:t>
            </a:r>
            <a:endParaRPr/>
          </a:p>
        </p:txBody>
      </p:sp>
      <p:sp>
        <p:nvSpPr>
          <p:cNvPr id="434" name="Google Shape;434;p66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https://tonybaloney.github.io/posts/sub-interpreter-web-workers.html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5" name="Google Shape;435;p6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</a:t>
            </a:r>
            <a:endParaRPr/>
          </a:p>
        </p:txBody>
      </p:sp>
      <p:sp>
        <p:nvSpPr>
          <p:cNvPr id="441" name="Google Shape;441;p6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</a:rPr>
              <a:t>Disclaimer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/>
              <a:t> дальше речь пойдет именно об асинхронном I/O и asyncio в частности.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Python 3.4 добавили библиотеку </a:t>
            </a:r>
            <a:r>
              <a:rPr b="1" lang="ru"/>
              <a:t>asyncio</a:t>
            </a:r>
            <a:r>
              <a:rPr lang="ru"/>
              <a:t>, а в версии 3.5 появился </a:t>
            </a:r>
            <a:r>
              <a:rPr b="1" lang="ru"/>
              <a:t>async/await</a:t>
            </a:r>
            <a:r>
              <a:rPr lang="ru"/>
              <a:t> синтаксис. Зачем это нужно, если потоки уже отлично справлялись с тем, чтобы конкурентно </a:t>
            </a:r>
            <a:r>
              <a:rPr lang="ru"/>
              <a:t>выполнять I/O операции?</a:t>
            </a:r>
            <a:endParaRPr/>
          </a:p>
        </p:txBody>
      </p:sp>
      <p:sp>
        <p:nvSpPr>
          <p:cNvPr id="442" name="Google Shape;442;p6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 для реализации асинхронности</a:t>
            </a:r>
            <a:endParaRPr/>
          </a:p>
        </p:txBody>
      </p:sp>
      <p:sp>
        <p:nvSpPr>
          <p:cNvPr id="448" name="Google Shape;448;p68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Существует довольно много подходов. И использование потоков - один из них.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Альтернатива</a:t>
            </a:r>
            <a:r>
              <a:rPr lang="ru"/>
              <a:t> - корутины и цикл событий.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то время уже существовал целый зоопарк библиотек, которые работали по тому же принципу. PEP-492 и PEP-3156 предложили стандартизировать этот функционал в языке введя отдельную библиотеку и синтаксис.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Важной особенностью также стало то, что async/await никак не привязан к asyncio (как, например, в js), что позволяет использовать его с любой другой библиотекой.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Sources:</a:t>
            </a:r>
            <a:r>
              <a:rPr lang="ru" sz="1000">
                <a:solidFill>
                  <a:schemeClr val="accent1"/>
                </a:solidFill>
              </a:rPr>
              <a:t> 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</a:rPr>
              <a:t>https://en.wikipedia.org/wiki/Asynchronous_I/O</a:t>
            </a:r>
            <a:r>
              <a:rPr lang="ru" sz="1000">
                <a:solidFill>
                  <a:schemeClr val="accent1"/>
                </a:solidFill>
              </a:rPr>
              <a:t>#Forms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</a:rPr>
              <a:t>https://peps.python.org/pep-0492/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</a:rPr>
              <a:t>https://peps.python.org/pep-3156/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449" name="Google Shape;449;p6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Event Loop</a:t>
            </a:r>
            <a:endParaRPr/>
          </a:p>
        </p:txBody>
      </p:sp>
      <p:sp>
        <p:nvSpPr>
          <p:cNvPr id="455" name="Google Shape;455;p69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 событий в </a:t>
            </a:r>
            <a:r>
              <a:rPr b="1" lang="ru"/>
              <a:t>asyncio</a:t>
            </a:r>
            <a:r>
              <a:rPr lang="ru"/>
              <a:t> - ключевая сущность, которая отвечает за: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управление задачами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обработка I/O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управление таймерами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обработку сигналов </a:t>
            </a:r>
            <a:r>
              <a:rPr lang="ru">
                <a:solidFill>
                  <a:schemeClr val="dk1"/>
                </a:solidFill>
              </a:rPr>
              <a:t>(SIGTERM, SIGKILL и тд)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аналогии с тем, что async/await не привязан к конкретной библиотеке, asyncio может использовать различные реализации цикла событий помимо встроенной. Достаточно реализовать интерфейс базового класса.</a:t>
            </a:r>
            <a:endParaRPr/>
          </a:p>
        </p:txBody>
      </p:sp>
      <p:sp>
        <p:nvSpPr>
          <p:cNvPr id="456" name="Google Shape;456;p6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0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Низкоуровневые подробности</a:t>
            </a:r>
            <a:endParaRPr/>
          </a:p>
        </p:txBody>
      </p:sp>
      <p:sp>
        <p:nvSpPr>
          <p:cNvPr id="462" name="Google Shape;462;p70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того, чтобы разобраться в принципе работы цикла событий, нужно познакомиться с двумя концепциями: </a:t>
            </a:r>
            <a:r>
              <a:rPr b="1" lang="ru"/>
              <a:t>сетевой сокет</a:t>
            </a:r>
            <a:r>
              <a:rPr lang="ru"/>
              <a:t> и </a:t>
            </a:r>
            <a:r>
              <a:rPr b="1" lang="ru"/>
              <a:t>селектор</a:t>
            </a:r>
            <a:r>
              <a:rPr lang="ru"/>
              <a:t>.</a:t>
            </a:r>
            <a:endParaRPr/>
          </a:p>
        </p:txBody>
      </p:sp>
      <p:sp>
        <p:nvSpPr>
          <p:cNvPr id="463" name="Google Shape;463;p7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Socket</a:t>
            </a:r>
            <a:endParaRPr/>
          </a:p>
        </p:txBody>
      </p:sp>
      <p:sp>
        <p:nvSpPr>
          <p:cNvPr id="469" name="Google Shape;469;p71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Сетевой сокет</a:t>
            </a:r>
            <a:r>
              <a:rPr lang="ru"/>
              <a:t> - это низкоуровневая абстракция, которая позволяет программам обмениваться данными по сети на транспортном уровне (TCP/UPD).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Любая библиотека, которая отправляет или принимает сетевые запросы, использует сокеты под капотом. По сути, это прослойка между вашим кодом и операционной системой. Для работы с ними в питоне существует библиотека </a:t>
            </a:r>
            <a:r>
              <a:rPr b="1" lang="ru"/>
              <a:t>socket</a:t>
            </a:r>
            <a:r>
              <a:rPr lang="ru"/>
              <a:t>.</a:t>
            </a:r>
            <a:endParaRPr/>
          </a:p>
        </p:txBody>
      </p:sp>
      <p:sp>
        <p:nvSpPr>
          <p:cNvPr id="470" name="Google Shape;470;p7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Асинхронность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Асинхронность</a:t>
            </a:r>
            <a:r>
              <a:rPr lang="ru"/>
              <a:t> - это подход, при котором результат выполнения функции доступен не сразу, а через некоторое время в виде некоторого асинхронного (нарушающего обычный порядок выполнения) вызова.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асинхронном программировании длительные операции запускаются без ожидания их завершения и не блокируют дальнейшее выполнение программ.</a:t>
            </a:r>
            <a:endParaRPr/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Отправка http запроса с aiohttp</a:t>
            </a:r>
            <a:endParaRPr/>
          </a:p>
        </p:txBody>
      </p:sp>
      <p:sp>
        <p:nvSpPr>
          <p:cNvPr id="476" name="Google Shape;476;p7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7" name="Google Shape;477;p72" title="carbon (2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75" y="893150"/>
            <a:ext cx="8070444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Отправка http запроса с socket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84" name="Google Shape;484;p73" title="carbon (2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325" y="893150"/>
            <a:ext cx="5237455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Режимы работы сокетов</a:t>
            </a:r>
            <a:endParaRPr/>
          </a:p>
        </p:txBody>
      </p:sp>
      <p:sp>
        <p:nvSpPr>
          <p:cNvPr id="490" name="Google Shape;490;p74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Сокеты умеют работать в двух режимах: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блокирующем: </a:t>
            </a:r>
            <a:r>
              <a:rPr b="1" lang="ru"/>
              <a:t>sock.recv()</a:t>
            </a:r>
            <a:r>
              <a:rPr lang="ru"/>
              <a:t> </a:t>
            </a:r>
            <a:r>
              <a:rPr lang="ru"/>
              <a:t>блокируется</a:t>
            </a:r>
            <a:r>
              <a:rPr lang="ru"/>
              <a:t> до тех пор, пока не придут данные или не будет превышен таймаут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неблокирующем: </a:t>
            </a:r>
            <a:r>
              <a:rPr b="1" lang="ru"/>
              <a:t>sock.recv()</a:t>
            </a:r>
            <a:r>
              <a:rPr lang="ru"/>
              <a:t> вызовет исключение, если в нем не будет данных, которые можно прочитать</a:t>
            </a:r>
            <a:endParaRPr/>
          </a:p>
        </p:txBody>
      </p:sp>
      <p:sp>
        <p:nvSpPr>
          <p:cNvPr id="491" name="Google Shape;491;p7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Selector</a:t>
            </a:r>
            <a:endParaRPr/>
          </a:p>
        </p:txBody>
      </p:sp>
      <p:sp>
        <p:nvSpPr>
          <p:cNvPr id="497" name="Google Shape;497;p75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Селектор</a:t>
            </a:r>
            <a:r>
              <a:rPr lang="ru"/>
              <a:t> - механизм, который позволяет проверять один и более сокетов на возможность получения или передачи данных через них.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Используя селектор, вместо того, чтобы ждать пока данные придут в один сокет, мы можем сразу пойти читать их из того, в котором уже получен ответ.</a:t>
            </a:r>
            <a:endParaRPr/>
          </a:p>
        </p:txBody>
      </p:sp>
      <p:sp>
        <p:nvSpPr>
          <p:cNvPr id="498" name="Google Shape;498;p7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Event Loop</a:t>
            </a:r>
            <a:endParaRPr/>
          </a:p>
        </p:txBody>
      </p:sp>
      <p:sp>
        <p:nvSpPr>
          <p:cNvPr id="504" name="Google Shape;504;p76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Похожим образом работает цикл событий в asyncio. Он не проверяет каждое соединение отдельно на наличие ответа. Вместо этого он регистрирует все открытые сокеты в селекторе, чтобы сразу получить список тех, которые которые готовы для выполнения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Хоть он и выполняет эти проверки множество раз в секунду, важно учитывать, что цикл однопоточный. Любая блокирующая операция приведет к полной остановке цикла, пока эта операция не завершится.</a:t>
            </a:r>
            <a:endParaRPr/>
          </a:p>
        </p:txBody>
      </p:sp>
      <p:sp>
        <p:nvSpPr>
          <p:cNvPr id="505" name="Google Shape;505;p7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7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async и multithreading</a:t>
            </a:r>
            <a:endParaRPr/>
          </a:p>
        </p:txBody>
      </p:sp>
      <p:sp>
        <p:nvSpPr>
          <p:cNvPr id="511" name="Google Shape;511;p77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задуматься, то асинхронность и многопоточность работают похожим образом. В обоих случаях, программа не блокируется при выполнении запроса, а продолжает работу обрабатывая результат тех операций, которые уже завершились.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Какой подход эффективнее?</a:t>
            </a:r>
            <a:endParaRPr/>
          </a:p>
        </p:txBody>
      </p:sp>
      <p:sp>
        <p:nvSpPr>
          <p:cNvPr id="512" name="Google Shape;512;p77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Время обработки операций</a:t>
            </a:r>
            <a:endParaRPr/>
          </a:p>
        </p:txBody>
      </p:sp>
      <p:sp>
        <p:nvSpPr>
          <p:cNvPr id="518" name="Google Shape;518;p78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350" y="893150"/>
            <a:ext cx="5287303" cy="39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Время создания корутин и потоков</a:t>
            </a:r>
            <a:endParaRPr/>
          </a:p>
        </p:txBody>
      </p:sp>
      <p:sp>
        <p:nvSpPr>
          <p:cNvPr id="525" name="Google Shape;525;p7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26" name="Google Shape;526;p79" title="Pasted image 202503242027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25" y="1252538"/>
            <a:ext cx="71056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Потребление памяти (в килобайтах)</a:t>
            </a:r>
            <a:endParaRPr/>
          </a:p>
        </p:txBody>
      </p:sp>
      <p:sp>
        <p:nvSpPr>
          <p:cNvPr id="532" name="Google Shape;532;p8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550" y="935150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Sources</a:t>
            </a:r>
            <a:endParaRPr/>
          </a:p>
        </p:txBody>
      </p:sp>
      <p:sp>
        <p:nvSpPr>
          <p:cNvPr id="539" name="Google Shape;539;p81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https://superfastpython.com/asyncio-coroutines-faster-than-threads/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0" name="Google Shape;540;p8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Multiprocessing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</a:rPr>
              <a:t>Disclaimer</a:t>
            </a:r>
            <a:r>
              <a:rPr lang="ru" sz="1400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rgbClr val="FF9900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информация относится к Linux.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Процесс</a:t>
            </a:r>
            <a:r>
              <a:rPr lang="ru">
                <a:solidFill>
                  <a:schemeClr val="dk1"/>
                </a:solidFill>
              </a:rPr>
              <a:t> - это экземпляр выполняемой программы. Это базовая единица работы в операционной системе.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пределами стандартной библиотеки</a:t>
            </a:r>
            <a:endParaRPr/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Асинхронный </a:t>
            </a:r>
            <a:r>
              <a:rPr lang="ru"/>
              <a:t>тулинг</a:t>
            </a:r>
            <a:r>
              <a:rPr lang="ru"/>
              <a:t> развивается продолжительное время. С появлением </a:t>
            </a:r>
            <a:r>
              <a:rPr b="1" lang="ru"/>
              <a:t>asyncio</a:t>
            </a:r>
            <a:r>
              <a:rPr lang="ru"/>
              <a:t> хоть и пропала необходимость во многих библиотеках, но некоторые все же заслуживают внимания.</a:t>
            </a:r>
            <a:endParaRPr/>
          </a:p>
        </p:txBody>
      </p:sp>
      <p:sp>
        <p:nvSpPr>
          <p:cNvPr id="547" name="Google Shape;547;p82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Gevent</a:t>
            </a:r>
            <a:endParaRPr/>
          </a:p>
        </p:txBody>
      </p:sp>
      <p:sp>
        <p:nvSpPr>
          <p:cNvPr id="553" name="Google Shape;553;p83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Gevent</a:t>
            </a:r>
            <a:r>
              <a:rPr lang="ru"/>
              <a:t> основана на другой библиотеке - </a:t>
            </a:r>
            <a:r>
              <a:rPr b="1" lang="ru"/>
              <a:t>greenlet</a:t>
            </a:r>
            <a:r>
              <a:rPr lang="ru"/>
              <a:t>. Гринлеты - это так называемые "зеленые потоки". Они позволяют вручную переключаться между разными функциями в рамках одного системного потока, сохраняя при этом состояние каждой функции.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Gevent же в свою очередь берет на себя управление переключением между функциями. Она делает </a:t>
            </a:r>
            <a:r>
              <a:rPr b="1" lang="ru"/>
              <a:t>monkey-patching</a:t>
            </a:r>
            <a:r>
              <a:rPr lang="ru"/>
              <a:t> сокетов и других блокирующих вызовов на свои асинхронные аналоги.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Сейчас вполне поддерживается и даже используется на проектах: </a:t>
            </a:r>
            <a:r>
              <a:rPr lang="ru">
                <a:solidFill>
                  <a:schemeClr val="accent1"/>
                </a:solidFill>
              </a:rPr>
              <a:t>https://youtu.be/JUGjCc-cRLk?si=GiS7mlwGTSyJfk4Y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Source:</a:t>
            </a:r>
            <a:r>
              <a:rPr lang="ru" sz="1000">
                <a:solidFill>
                  <a:schemeClr val="accent1"/>
                </a:solidFill>
              </a:rPr>
              <a:t> https://www.gevent.org/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554" name="Google Shape;554;p83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uvloop</a:t>
            </a:r>
            <a:endParaRPr/>
          </a:p>
        </p:txBody>
      </p:sp>
      <p:sp>
        <p:nvSpPr>
          <p:cNvPr id="560" name="Google Shape;560;p84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uvloop</a:t>
            </a:r>
            <a:r>
              <a:rPr lang="ru"/>
              <a:t> - более производительный цикл событий для </a:t>
            </a:r>
            <a:r>
              <a:rPr b="1" lang="ru"/>
              <a:t>asyncio</a:t>
            </a:r>
            <a:r>
              <a:rPr lang="ru"/>
              <a:t> на основе </a:t>
            </a:r>
            <a:r>
              <a:rPr b="1" lang="ru"/>
              <a:t>libuv</a:t>
            </a:r>
            <a:r>
              <a:rPr lang="ru"/>
              <a:t>. Это </a:t>
            </a:r>
            <a:r>
              <a:rPr lang="ru"/>
              <a:t>кроссплатформенная</a:t>
            </a:r>
            <a:r>
              <a:rPr lang="ru"/>
              <a:t> библиотека, которая изначально разрабатывалась для Node.js.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Source: </a:t>
            </a:r>
            <a:r>
              <a:rPr lang="ru" sz="1000">
                <a:solidFill>
                  <a:schemeClr val="accent1"/>
                </a:solidFill>
              </a:rPr>
              <a:t>https://uvloop.readthedocs.io/</a:t>
            </a:r>
            <a:endParaRPr b="1" sz="1000">
              <a:solidFill>
                <a:schemeClr val="accent1"/>
              </a:solidFill>
            </a:endParaRPr>
          </a:p>
        </p:txBody>
      </p:sp>
      <p:sp>
        <p:nvSpPr>
          <p:cNvPr id="561" name="Google Shape;561;p84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62" name="Google Shape;562;p84" title="Pasted image 202503242114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38" y="1868075"/>
            <a:ext cx="6395525" cy="2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5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AnyIO</a:t>
            </a:r>
            <a:endParaRPr/>
          </a:p>
        </p:txBody>
      </p:sp>
      <p:sp>
        <p:nvSpPr>
          <p:cNvPr id="568" name="Google Shape;568;p85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AnyIO</a:t>
            </a:r>
            <a:r>
              <a:rPr lang="ru"/>
              <a:t> предоставляет унифицированный асинхронный интерфейс для работы с I/O операциями.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 интересных фич: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асинхронная работа с файлами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возможность использования </a:t>
            </a:r>
            <a:r>
              <a:rPr b="1" lang="ru"/>
              <a:t>trio</a:t>
            </a:r>
            <a:r>
              <a:rPr lang="ru"/>
              <a:t> вместо </a:t>
            </a:r>
            <a:r>
              <a:rPr b="1" lang="ru"/>
              <a:t>asyncio</a:t>
            </a:r>
            <a:r>
              <a:rPr lang="ru"/>
              <a:t>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возможность настройки различных бекендов и циклов событий для тестов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Source: </a:t>
            </a:r>
            <a:r>
              <a:rPr lang="ru" sz="1000">
                <a:solidFill>
                  <a:schemeClr val="accent1"/>
                </a:solidFill>
              </a:rPr>
              <a:t>https://anyio.readthedocs.io/en/stable/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569" name="Google Shape;569;p85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6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sp>
        <p:nvSpPr>
          <p:cNvPr id="575" name="Google Shape;575;p86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Ссылка на файл с презентацией</a:t>
            </a:r>
            <a:endParaRPr/>
          </a:p>
        </p:txBody>
      </p:sp>
      <p:sp>
        <p:nvSpPr>
          <p:cNvPr id="576" name="Google Shape;576;p86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77" name="Google Shape;577;p86" title="qr-cod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988" y="954713"/>
            <a:ext cx="3283176" cy="32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Ключевые особенности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225950" y="909575"/>
            <a:ext cx="87951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уникальный идентификатор (PID)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виртуальное адресное пространство, отделенное от памяти других процессов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управляются сигналами (SIGTERM, SIGKILL и тд)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может находиться в одном из состояний: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запущен (running)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ожидает (sleeping)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остановлен (stopped)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зомби (zombie)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завершен (terminated)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один процесс может создавать другой</a:t>
            </a:r>
            <a:endParaRPr/>
          </a:p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225950" y="195950"/>
            <a:ext cx="87762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Информация о процессах (top, htop, btop)</a:t>
            </a:r>
            <a:endParaRPr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60657" y="4651076"/>
            <a:ext cx="560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21" title="Pasted image 202502101735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0" y="866425"/>
            <a:ext cx="8614001" cy="3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Черное на сером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